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2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notesSlide2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9.bmp" ContentType="image/bmp"/>
  <Override PartName="/ppt/media/image34.png" ContentType="image/png"/>
  <Override PartName="/ppt/media/image33.png" ContentType="image/png"/>
  <Override PartName="/ppt/media/image32.png" ContentType="image/png"/>
  <Override PartName="/ppt/media/image29.png" ContentType="image/png"/>
  <Override PartName="/ppt/media/image27.png" ContentType="image/png"/>
  <Override PartName="/ppt/media/image26.png" ContentType="image/png"/>
  <Override PartName="/ppt/media/image24.png" ContentType="image/png"/>
  <Override PartName="/ppt/media/image23.jpeg" ContentType="image/jpeg"/>
  <Override PartName="/ppt/media/image7.jpeg" ContentType="image/jpeg"/>
  <Override PartName="/ppt/media/image37.png" ContentType="image/png"/>
  <Override PartName="/ppt/media/image30.jpeg" ContentType="image/jpeg"/>
  <Override PartName="/ppt/media/image2.png" ContentType="image/png"/>
  <Override PartName="/ppt/media/image22.png" ContentType="image/png"/>
  <Override PartName="/ppt/media/image10.png" ContentType="image/png"/>
  <Override PartName="/ppt/media/image35.png" ContentType="image/png"/>
  <Override PartName="/ppt/media/image25.jpeg" ContentType="image/jpeg"/>
  <Override PartName="/ppt/media/image9.jpeg" ContentType="image/jpeg"/>
  <Override PartName="/ppt/media/image8.jpeg" ContentType="image/jpeg"/>
  <Override PartName="/ppt/media/image17.png" ContentType="image/png"/>
  <Override PartName="/ppt/media/image36.png" ContentType="image/png"/>
  <Override PartName="/ppt/media/image1.png" ContentType="image/png"/>
  <Override PartName="/ppt/media/image38.png" ContentType="image/png"/>
  <Override PartName="/ppt/media/image3.png" ContentType="image/png"/>
  <Override PartName="/ppt/media/image6.jpeg" ContentType="image/jpeg"/>
  <Override PartName="/ppt/media/image4.png" ContentType="image/png"/>
  <Override PartName="/ppt/media/image13.jpeg" ContentType="image/jpeg"/>
  <Override PartName="/ppt/media/image11.png" ContentType="image/png"/>
  <Override PartName="/ppt/media/image45.bmp" ContentType="image/bmp"/>
  <Override PartName="/ppt/media/image28.png" ContentType="image/png"/>
  <Override PartName="/ppt/media/image18.jpeg" ContentType="image/jpeg"/>
  <Override PartName="/ppt/media/image12.jpeg" ContentType="image/jpeg"/>
  <Override PartName="/ppt/media/image19.png" ContentType="image/png"/>
  <Override PartName="/ppt/media/image21.png" ContentType="image/png"/>
  <Override PartName="/ppt/media/image14.jpeg" ContentType="image/jpeg"/>
  <Override PartName="/ppt/media/image5.png" ContentType="image/png"/>
  <Override PartName="/ppt/media/image20.png" ContentType="image/png"/>
  <Override PartName="/ppt/media/image31.png" ContentType="image/png"/>
  <Override PartName="/ppt/media/image15.jpeg" ContentType="image/jpeg"/>
  <Override PartName="/ppt/media/image16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C0836B1-C32F-41FF-B1BE-1D35F5D4AB31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Thank for the invitation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 am..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years bioinf, now machine learning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interesting to learn more about ecosystems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Current situation is like this.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Specify general architecture, parameters are</a:t>
            </a:r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trained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need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lots of data with correct classification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Adjust parameters gradually to reduce error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Neural network. Feed forward.  Popular in the 80s.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Kriszhevsky et al 2012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halved error rates.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Difficult problem! One of the things humans do intuitively, but machines can't.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Previously: classify on manually extracted features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lower layers identify primitive features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middle layers identify patterns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top layers identify abstract classes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Important: this is </a:t>
            </a:r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general!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Manual feature extraction is fragile.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AlphaGO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Google translate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Idle as a painted ship, upon a painted ocean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now have the data, methods, computers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 we use ML to mitigate the AB?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LSSS with DV data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Build classifier to recognize fish from images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Use it to train classifier to interpret ES data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Rinse, repeat.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(simulate data set for 1.)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we do at the IMR: science and advice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 data model for advice - it is complex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Data collection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Human interpretation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Automated/computerized processes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Simulations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Assuming we can solve the analysis bottleneck,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will happen?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Obviously: lower cost of analysis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higher value of data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Value of data that never is analyzed?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(less than zero)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more reliable/consistent analysis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benefit from improved technology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Blossoming garden - not a data graveyard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Eliminating the human curation step - whole pipeline can be automated.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reproducible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experimentible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Are we using our resources for data collection sensibly?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There is nothing so useless as doing efficiently that which should not be done at all.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Peter Drucker.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2012 - same year as Krizhevsky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20K - but *under* the sea.  Pushing out data.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point when nobody is there to analyze?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When the analysis bottleneck is eliminated.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when we do?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fishing fleet: observe every single fish?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(today: one river. tomorrow: all of them)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can change everything.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Some things possible in theory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 a bioinformatician: DNA -&gt; organism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Simple in principle, and tons of data, but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many parts, interactions, non-linearities, feedback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(sounds familiar?)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 don't know if we can solve this problem.  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But I think we should give it a try.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Thank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Colleagues and collaborators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Organizers for having me here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You for listening so patiently.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Simplified model: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flows in from the left and ends up in knowledge (management advice) on the right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is important, it starts with the data.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 in a modelling community - or especially?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from observations in the lab and in the field are crucial - our inputs.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Fortunate: Technology has progressed: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sensor tech, autonomous platforms, robots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volumes have exploded.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Interesting times.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Vaki RiverWatcher, Gopro,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Deep Vision - trawl cam.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 days with DV: over 3 million images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 shown: drone photos, satellite imagery.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Copernicus satellite: 4 TB per day.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ARGO costs 1:10000 of a ship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 in the water every day, within budget.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Increased complexity of data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multi freq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-broadband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Started out ten years ago: 20Mb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Now: 2TB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Factor: 100 000 (moore: double every two years, us: factor of ten.)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Technology brings challenges: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volume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complexity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quality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Analysis hasn't kept up. (DV: 14 days, 3M images, 3 seconds each image - two years worth of labor)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While tech is great (SR-71?), value of unanal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317D6F5-6705-4302-BEC0-B66DA8F64BD0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9.bmp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5.bmp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504000" y="18288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 intelligence and the 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data-driven future of science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TextShape 2"/>
          <p:cNvSpPr txBox="1"/>
          <p:nvPr/>
        </p:nvSpPr>
        <p:spPr>
          <a:xfrm>
            <a:off x="529560" y="23774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Ketil Malde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Institute of Marine Research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Bergen, Norway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ketil.malde@imr.no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365760" y="301320"/>
            <a:ext cx="94183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 we drink from the firehose?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896760" y="1768680"/>
            <a:ext cx="8285760" cy="438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529560" y="29440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Deep Learning Revolution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machine learning?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1737360" y="1828800"/>
            <a:ext cx="6674040" cy="4808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ImageNet challenge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1546920" y="1563480"/>
            <a:ext cx="6861240" cy="5385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secret sauce: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deep convolutional networks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583200" y="2468880"/>
            <a:ext cx="9158400" cy="2926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applications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694440" y="1737360"/>
            <a:ext cx="3864960" cy="310896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548640" y="5394960"/>
            <a:ext cx="6257520" cy="165708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>
            <a:off x="5312160" y="1393560"/>
            <a:ext cx="3831840" cy="4458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But not just images!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871200" y="1972080"/>
            <a:ext cx="4277160" cy="452016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5212080" y="2189160"/>
            <a:ext cx="4817520" cy="320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Revolution - why now?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 years in the making: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important algorithmic advances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increase in computer power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data sets for training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5969160" y="4297680"/>
            <a:ext cx="3540600" cy="2639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Data, data, everywhere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901520" y="2560320"/>
            <a:ext cx="2853360" cy="118872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5577840" y="2587320"/>
            <a:ext cx="1955160" cy="88740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3"/>
          <a:stretch/>
        </p:blipFill>
        <p:spPr>
          <a:xfrm>
            <a:off x="3634920" y="3978000"/>
            <a:ext cx="2857320" cy="159984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4"/>
          <a:stretch/>
        </p:blipFill>
        <p:spPr>
          <a:xfrm>
            <a:off x="731520" y="4053600"/>
            <a:ext cx="1980720" cy="152424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5"/>
          <a:stretch/>
        </p:blipFill>
        <p:spPr>
          <a:xfrm>
            <a:off x="5669280" y="5619960"/>
            <a:ext cx="3695400" cy="123804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6"/>
          <a:stretch/>
        </p:blipFill>
        <p:spPr>
          <a:xfrm>
            <a:off x="914400" y="5778360"/>
            <a:ext cx="3885840" cy="117108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7"/>
          <a:stretch/>
        </p:blipFill>
        <p:spPr>
          <a:xfrm>
            <a:off x="6984000" y="3909240"/>
            <a:ext cx="1428480" cy="57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Deep Vision and echosounder data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1" name="Picture 3" descr=""/>
          <p:cNvPicPr/>
          <p:nvPr/>
        </p:nvPicPr>
        <p:blipFill>
          <a:blip r:embed="rId1"/>
          <a:stretch/>
        </p:blipFill>
        <p:spPr>
          <a:xfrm>
            <a:off x="244440" y="1554480"/>
            <a:ext cx="9448200" cy="5760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management advice model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196200" y="2014560"/>
            <a:ext cx="9686520" cy="383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621000" y="3126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 data-driven future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Lower cost - higher value!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274320" y="1380600"/>
            <a:ext cx="6344280" cy="419724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4389120" y="3810240"/>
            <a:ext cx="5120640" cy="3413520"/>
          </a:xfrm>
          <a:prstGeom prst="rect">
            <a:avLst/>
          </a:prstGeom>
          <a:ln>
            <a:noFill/>
          </a:ln>
        </p:spPr>
      </p:pic>
      <p:sp>
        <p:nvSpPr>
          <p:cNvPr id="106" name="TextShape 2"/>
          <p:cNvSpPr txBox="1"/>
          <p:nvPr/>
        </p:nvSpPr>
        <p:spPr>
          <a:xfrm>
            <a:off x="365760" y="6126480"/>
            <a:ext cx="384048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Make data great again!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Automating the data flow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196560" y="2014560"/>
            <a:ext cx="9686520" cy="383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 more data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rcRect l="0" t="0" r="0" b="21303"/>
          <a:stretch/>
        </p:blipFill>
        <p:spPr>
          <a:xfrm>
            <a:off x="2011680" y="1399320"/>
            <a:ext cx="6217920" cy="5641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boldly go...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5595840" y="1646280"/>
            <a:ext cx="3365640" cy="353484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599760" y="1828800"/>
            <a:ext cx="4429440" cy="3322080"/>
          </a:xfrm>
          <a:prstGeom prst="rect">
            <a:avLst/>
          </a:prstGeom>
          <a:ln>
            <a:noFill/>
          </a:ln>
        </p:spPr>
      </p:pic>
      <p:sp>
        <p:nvSpPr>
          <p:cNvPr id="114" name="TextShape 2"/>
          <p:cNvSpPr txBox="1"/>
          <p:nvPr/>
        </p:nvSpPr>
        <p:spPr>
          <a:xfrm>
            <a:off x="1371600" y="5760720"/>
            <a:ext cx="75895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Complex adaptive systems?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438120" y="7495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Summary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1443960" y="228600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analysis bottleneck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limits data usefulness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 learning methods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 automate analysis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will have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profound consequences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Thanks!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3251520" y="1742040"/>
            <a:ext cx="5801040" cy="4567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</a:t>
            </a:r>
            <a:r>
              <a:rPr b="0" i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simplified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model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196200" y="2014560"/>
            <a:ext cx="9686520" cy="383760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2"/>
          <a:srcRect l="0" t="0" r="0" b="28030"/>
          <a:stretch/>
        </p:blipFill>
        <p:spPr>
          <a:xfrm>
            <a:off x="700920" y="4297680"/>
            <a:ext cx="8443080" cy="201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621000" y="30175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Oceans of data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7273080" y="1878120"/>
            <a:ext cx="2053800" cy="205380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2"/>
          <a:stretch/>
        </p:blipFill>
        <p:spPr>
          <a:xfrm>
            <a:off x="723240" y="1737360"/>
            <a:ext cx="4671720" cy="310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Floats, ROVs, and AUVs (oh my!)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503640" y="1983960"/>
            <a:ext cx="9071640" cy="395388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2"/>
          <a:stretch/>
        </p:blipFill>
        <p:spPr>
          <a:xfrm>
            <a:off x="365760" y="1801440"/>
            <a:ext cx="3657600" cy="2377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Acoustics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365760" y="1511280"/>
            <a:ext cx="5760720" cy="447048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2"/>
          <a:stretch/>
        </p:blipFill>
        <p:spPr>
          <a:xfrm>
            <a:off x="5029200" y="4206240"/>
            <a:ext cx="4719600" cy="283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91440" y="1463040"/>
            <a:ext cx="3017520" cy="3302640"/>
          </a:xfrm>
          <a:prstGeom prst="rect">
            <a:avLst/>
          </a:prstGeom>
          <a:ln>
            <a:noFill/>
          </a:ln>
        </p:spPr>
      </p:pic>
      <p:sp>
        <p:nvSpPr>
          <p:cNvPr id="6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Molecular methods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3108960" y="2103120"/>
            <a:ext cx="6827760" cy="512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678240" y="1280160"/>
            <a:ext cx="2339280" cy="2560320"/>
          </a:xfrm>
          <a:prstGeom prst="rect">
            <a:avLst/>
          </a:prstGeom>
          <a:ln>
            <a:noFill/>
          </a:ln>
        </p:spPr>
      </p:pic>
      <p:pic>
        <p:nvPicPr>
          <p:cNvPr id="65" name="" descr=""/>
          <p:cNvPicPr/>
          <p:nvPr/>
        </p:nvPicPr>
        <p:blipFill>
          <a:blip r:embed="rId2"/>
          <a:stretch/>
        </p:blipFill>
        <p:spPr>
          <a:xfrm>
            <a:off x="2286000" y="1828800"/>
            <a:ext cx="1878480" cy="1878480"/>
          </a:xfrm>
          <a:prstGeom prst="rect">
            <a:avLst/>
          </a:prstGeom>
          <a:ln>
            <a:noFill/>
          </a:ln>
        </p:spPr>
      </p:pic>
      <p:pic>
        <p:nvPicPr>
          <p:cNvPr id="66" name="" descr=""/>
          <p:cNvPicPr/>
          <p:nvPr/>
        </p:nvPicPr>
        <p:blipFill>
          <a:blip r:embed="rId3"/>
          <a:stretch/>
        </p:blipFill>
        <p:spPr>
          <a:xfrm>
            <a:off x="503640" y="2458800"/>
            <a:ext cx="9071640" cy="3004200"/>
          </a:xfrm>
          <a:prstGeom prst="rect">
            <a:avLst/>
          </a:prstGeom>
          <a:ln>
            <a:noFill/>
          </a:ln>
        </p:spPr>
      </p:pic>
      <p:pic>
        <p:nvPicPr>
          <p:cNvPr id="67" name="" descr=""/>
          <p:cNvPicPr/>
          <p:nvPr/>
        </p:nvPicPr>
        <p:blipFill>
          <a:blip r:embed="rId4"/>
          <a:stretch/>
        </p:blipFill>
        <p:spPr>
          <a:xfrm>
            <a:off x="505800" y="4572000"/>
            <a:ext cx="2511720" cy="1371600"/>
          </a:xfrm>
          <a:prstGeom prst="rect">
            <a:avLst/>
          </a:prstGeom>
          <a:ln>
            <a:noFill/>
          </a:ln>
        </p:spPr>
      </p:pic>
      <p:pic>
        <p:nvPicPr>
          <p:cNvPr id="68" name="" descr=""/>
          <p:cNvPicPr/>
          <p:nvPr/>
        </p:nvPicPr>
        <p:blipFill>
          <a:blip r:embed="rId5"/>
          <a:srcRect l="35915" t="0" r="21973" b="0"/>
          <a:stretch/>
        </p:blipFill>
        <p:spPr>
          <a:xfrm>
            <a:off x="1371600" y="4389120"/>
            <a:ext cx="2102760" cy="2176920"/>
          </a:xfrm>
          <a:prstGeom prst="rect">
            <a:avLst/>
          </a:prstGeom>
          <a:ln>
            <a:noFill/>
          </a:ln>
        </p:spPr>
      </p:pic>
      <p:sp>
        <p:nvSpPr>
          <p:cNvPr id="6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Analysis Bottleneck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6"/>
          <a:stretch/>
        </p:blipFill>
        <p:spPr>
          <a:xfrm>
            <a:off x="4480560" y="4754880"/>
            <a:ext cx="2511720" cy="137160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7"/>
          <a:stretch/>
        </p:blipFill>
        <p:spPr>
          <a:xfrm>
            <a:off x="7089480" y="4663440"/>
            <a:ext cx="2511720" cy="137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2017-07-03T00:00:03Z</dcterms:created>
  <dc:creator>Ketil Malde</dc:creator>
  <dc:description/>
  <dc:language>en-US</dc:language>
  <cp:lastModifiedBy>Ketil Malde</cp:lastModifiedBy>
  <dcterms:modified xsi:type="dcterms:W3CDTF">2017-07-04T12:50:45Z</dcterms:modified>
  <cp:revision>4</cp:revision>
  <dc:subject/>
  <dc:title/>
</cp:coreProperties>
</file>